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CCFF"/>
    <a:srgbClr val="00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1236" y="12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1187624"/>
            <a:ext cx="6172200" cy="1008112"/>
          </a:xfrm>
        </p:spPr>
        <p:txBody>
          <a:bodyPr>
            <a:normAutofit/>
          </a:bodyPr>
          <a:lstStyle/>
          <a:p>
            <a:r>
              <a:rPr lang="tt-RU" sz="1400" dirty="0" smtClean="0">
                <a:latin typeface="Times New Roman" pitchFamily="18" charset="0"/>
                <a:cs typeface="Times New Roman" pitchFamily="18" charset="0"/>
              </a:rPr>
              <a:t>МБДОУ детский сад №35 “Лейсан” комбинированного вида ЕМР</a:t>
            </a:r>
            <a:br>
              <a:rPr lang="tt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1400" dirty="0"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r>
              <a:rPr lang="tt-RU" b="1" dirty="0" smtClean="0">
                <a:solidFill>
                  <a:srgbClr val="00FF00"/>
                </a:solidFill>
                <a:latin typeface="Monotype Corsiva" pitchFamily="66" charset="0"/>
              </a:rPr>
              <a:t>        </a:t>
            </a:r>
          </a:p>
          <a:p>
            <a:pPr algn="ctr">
              <a:lnSpc>
                <a:spcPct val="120000"/>
              </a:lnSpc>
              <a:buNone/>
            </a:pPr>
            <a:r>
              <a:rPr lang="tt-RU" sz="6600" b="1" dirty="0" smtClean="0">
                <a:solidFill>
                  <a:srgbClr val="000099"/>
                </a:solidFill>
                <a:latin typeface="Monotype Corsiva" pitchFamily="66" charset="0"/>
              </a:rPr>
              <a:t>Изучаем английский </a:t>
            </a:r>
          </a:p>
          <a:p>
            <a:pPr algn="ctr">
              <a:lnSpc>
                <a:spcPct val="120000"/>
              </a:lnSpc>
              <a:buNone/>
            </a:pPr>
            <a:r>
              <a:rPr lang="tt-RU" sz="6600" b="1" dirty="0" smtClean="0">
                <a:solidFill>
                  <a:srgbClr val="000099"/>
                </a:solidFill>
                <a:latin typeface="Monotype Corsiva" pitchFamily="66" charset="0"/>
              </a:rPr>
              <a:t>и</a:t>
            </a:r>
            <a:r>
              <a:rPr lang="tt-RU" sz="6600" b="1" dirty="0" smtClean="0">
                <a:solidFill>
                  <a:srgbClr val="000099"/>
                </a:solidFill>
                <a:latin typeface="Monotype Corsiva" pitchFamily="66" charset="0"/>
              </a:rPr>
              <a:t>грая</a:t>
            </a:r>
          </a:p>
          <a:p>
            <a:pPr>
              <a:buNone/>
            </a:pPr>
            <a:endParaRPr lang="tt-RU" sz="1400" b="1" dirty="0" smtClean="0">
              <a:solidFill>
                <a:srgbClr val="0070C0"/>
              </a:solidFill>
              <a:latin typeface="Monotype Corsiva" pitchFamily="66" charset="0"/>
            </a:endParaRPr>
          </a:p>
          <a:p>
            <a:pPr>
              <a:buNone/>
            </a:pPr>
            <a:endParaRPr lang="tt-RU" sz="1400" b="1" dirty="0" smtClean="0">
              <a:solidFill>
                <a:srgbClr val="0070C0"/>
              </a:solidFill>
              <a:latin typeface="Monotype Corsiva" pitchFamily="66" charset="0"/>
            </a:endParaRPr>
          </a:p>
          <a:p>
            <a:pPr>
              <a:buNone/>
            </a:pPr>
            <a:r>
              <a:rPr lang="tt-RU" sz="1400" b="1" dirty="0" smtClean="0">
                <a:solidFill>
                  <a:srgbClr val="C00000"/>
                </a:solidFill>
                <a:latin typeface="Monotype Corsiva" pitchFamily="66" charset="0"/>
              </a:rPr>
              <a:t>          </a:t>
            </a:r>
            <a:r>
              <a:rPr lang="tt-RU" sz="1800" b="1" dirty="0" smtClean="0">
                <a:solidFill>
                  <a:srgbClr val="C00000"/>
                </a:solidFill>
                <a:latin typeface="Monotype Corsiva" pitchFamily="66" charset="0"/>
              </a:rPr>
              <a:t>Воспитатели: </a:t>
            </a:r>
          </a:p>
          <a:p>
            <a:pPr>
              <a:buNone/>
            </a:pPr>
            <a:r>
              <a:rPr lang="tt-RU" sz="1800" b="1" dirty="0" smtClean="0">
                <a:solidFill>
                  <a:srgbClr val="C00000"/>
                </a:solidFill>
                <a:latin typeface="Monotype Corsiva" pitchFamily="66" charset="0"/>
              </a:rPr>
              <a:t>        Галиуллина Р.А.</a:t>
            </a:r>
          </a:p>
          <a:p>
            <a:pPr>
              <a:buNone/>
            </a:pPr>
            <a:r>
              <a:rPr lang="tt-RU" sz="1800" b="1" dirty="0" smtClean="0">
                <a:solidFill>
                  <a:srgbClr val="C00000"/>
                </a:solidFill>
                <a:latin typeface="Monotype Corsiva" pitchFamily="66" charset="0"/>
              </a:rPr>
              <a:t>        Хамидуллина В.И</a:t>
            </a:r>
          </a:p>
          <a:p>
            <a:pPr algn="ctr">
              <a:buNone/>
            </a:pPr>
            <a:endParaRPr lang="tt-RU" sz="6600" b="1" dirty="0" smtClean="0">
              <a:solidFill>
                <a:srgbClr val="0070C0"/>
              </a:solidFill>
              <a:latin typeface="Monotype Corsiva" pitchFamily="66" charset="0"/>
            </a:endParaRPr>
          </a:p>
          <a:p>
            <a:pPr algn="ctr">
              <a:buNone/>
            </a:pPr>
            <a:endParaRPr lang="ru-RU" sz="6600" b="1" dirty="0">
              <a:solidFill>
                <a:srgbClr val="0070C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685536"/>
          </a:xfrm>
        </p:spPr>
        <p:txBody>
          <a:bodyPr>
            <a:normAutofit fontScale="90000"/>
          </a:bodyPr>
          <a:lstStyle/>
          <a:p>
            <a:pPr algn="l"/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Подвижные 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активные детские игры для изучения английского языка. Дети изучают этот мир играя.</a:t>
            </a:r>
            <a:br>
              <a:rPr lang="ru-RU" sz="16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Если приложить чуточку усилий и фантазии, можно превратить изучение языка в веселое и увлекательное занятие. Дети полюбят английский и будут заниматься с удовольствием.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i="1" dirty="0">
                <a:latin typeface="Times New Roman" pitchFamily="18" charset="0"/>
                <a:cs typeface="Times New Roman" pitchFamily="18" charset="0"/>
              </a:rPr>
            </a:br>
            <a:endParaRPr lang="ru-RU" sz="1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r>
              <a:rPr lang="tt-RU" sz="1400" b="1" i="1" dirty="0">
                <a:solidFill>
                  <a:srgbClr val="002060"/>
                </a:solidFill>
                <a:latin typeface="Monotype Corsiva" pitchFamily="66" charset="0"/>
              </a:rPr>
              <a:t>ИГРА “ПО – </a:t>
            </a:r>
            <a:r>
              <a:rPr lang="ru-RU" sz="1400" b="1" i="1" dirty="0">
                <a:solidFill>
                  <a:srgbClr val="002060"/>
                </a:solidFill>
                <a:latin typeface="Monotype Corsiva" pitchFamily="66" charset="0"/>
              </a:rPr>
              <a:t>ПОРЯДКУ СТАНОВИСЬ</a:t>
            </a:r>
            <a:r>
              <a:rPr lang="ru-RU" sz="1400" b="1" i="1" dirty="0" smtClean="0">
                <a:solidFill>
                  <a:srgbClr val="002060"/>
                </a:solidFill>
                <a:latin typeface="Monotype Corsiva" pitchFamily="66" charset="0"/>
              </a:rPr>
              <a:t>» («</a:t>
            </a:r>
            <a:r>
              <a:rPr lang="en-US" sz="1400" b="1" i="1" dirty="0" smtClean="0">
                <a:solidFill>
                  <a:srgbClr val="002060"/>
                </a:solidFill>
                <a:latin typeface="Monotype Corsiva" pitchFamily="66" charset="0"/>
              </a:rPr>
              <a:t>From 1 to 10</a:t>
            </a:r>
            <a:r>
              <a:rPr lang="ru-RU" sz="1400" b="1" i="1" dirty="0" smtClean="0">
                <a:solidFill>
                  <a:srgbClr val="002060"/>
                </a:solidFill>
                <a:latin typeface="Monotype Corsiva" pitchFamily="66" charset="0"/>
              </a:rPr>
              <a:t>»)</a:t>
            </a:r>
            <a:endParaRPr lang="ru-RU" sz="1400" dirty="0">
              <a:solidFill>
                <a:srgbClr val="002060"/>
              </a:solidFill>
              <a:latin typeface="Monotype Corsiva" pitchFamily="66" charset="0"/>
            </a:endParaRPr>
          </a:p>
          <a:p>
            <a:pPr>
              <a:buNone/>
            </a:pPr>
            <a:r>
              <a:rPr lang="ru-RU" sz="1400" dirty="0" smtClean="0"/>
              <a:t>        </a:t>
            </a:r>
          </a:p>
          <a:p>
            <a:pPr>
              <a:buNone/>
            </a:pPr>
            <a:r>
              <a:rPr lang="ru-RU" sz="1400" dirty="0" smtClean="0"/>
              <a:t>          Раздаем </a:t>
            </a:r>
            <a:r>
              <a:rPr lang="ru-RU" sz="1400" dirty="0"/>
              <a:t>детям карточки на которых изображена </a:t>
            </a:r>
            <a:r>
              <a:rPr lang="ru-RU" sz="1400" dirty="0" smtClean="0"/>
              <a:t>цифра. Затем </a:t>
            </a:r>
            <a:r>
              <a:rPr lang="ru-RU" sz="1400" dirty="0"/>
              <a:t>просим их выстроиться  по порядку, согласно их </a:t>
            </a:r>
            <a:r>
              <a:rPr lang="ru-RU" sz="1400" dirty="0" err="1" smtClean="0"/>
              <a:t>карточкам.По</a:t>
            </a:r>
            <a:r>
              <a:rPr lang="ru-RU" sz="1400" dirty="0" smtClean="0"/>
              <a:t> команде веду</a:t>
            </a:r>
            <a:r>
              <a:rPr lang="ru-RU" sz="1400" dirty="0"/>
              <a:t>щ</a:t>
            </a:r>
            <a:r>
              <a:rPr lang="ru-RU" sz="1400" dirty="0" smtClean="0"/>
              <a:t>его (ребёнка), дети выстраиваются по порядку. Закрепляем счёт в пределах 10.Заранее </a:t>
            </a:r>
            <a:r>
              <a:rPr lang="ru-RU" sz="1400" dirty="0"/>
              <a:t>развешиваем на стене карточки с цифрами, чтобы было ясно, где кому стоять, дабы избежать неразберихи</a:t>
            </a:r>
            <a:r>
              <a:rPr lang="ru-RU" sz="1400" dirty="0" smtClean="0"/>
              <a:t>.</a:t>
            </a:r>
          </a:p>
          <a:p>
            <a:pPr>
              <a:buNone/>
            </a:pPr>
            <a:endParaRPr lang="ru-RU" sz="1400" dirty="0"/>
          </a:p>
          <a:p>
            <a:pPr>
              <a:buNone/>
            </a:pPr>
            <a:endParaRPr lang="ru-RU" sz="1400" dirty="0" smtClean="0"/>
          </a:p>
          <a:p>
            <a:pPr>
              <a:buNone/>
            </a:pPr>
            <a:endParaRPr lang="ru-RU" sz="1400" dirty="0"/>
          </a:p>
          <a:p>
            <a:pPr>
              <a:buNone/>
            </a:pPr>
            <a:endParaRPr lang="ru-RU" sz="1400" dirty="0" smtClean="0"/>
          </a:p>
          <a:p>
            <a:pPr>
              <a:buNone/>
            </a:pPr>
            <a:endParaRPr lang="ru-RU" sz="1400" dirty="0"/>
          </a:p>
          <a:p>
            <a:pPr>
              <a:buNone/>
            </a:pPr>
            <a:endParaRPr lang="ru-RU" sz="1400" dirty="0" smtClean="0"/>
          </a:p>
          <a:p>
            <a:pPr>
              <a:buNone/>
            </a:pPr>
            <a:endParaRPr lang="ru-RU" sz="1400" dirty="0"/>
          </a:p>
          <a:p>
            <a:pPr>
              <a:buNone/>
            </a:pPr>
            <a:endParaRPr lang="ru-RU" sz="1400" dirty="0" smtClean="0"/>
          </a:p>
          <a:p>
            <a:pPr>
              <a:buNone/>
            </a:pPr>
            <a:endParaRPr lang="ru-RU" sz="1400" dirty="0"/>
          </a:p>
          <a:p>
            <a:pPr>
              <a:buNone/>
            </a:pPr>
            <a:endParaRPr lang="ru-RU" sz="1400" dirty="0" smtClean="0"/>
          </a:p>
          <a:p>
            <a:pPr>
              <a:buNone/>
            </a:pPr>
            <a:endParaRPr lang="ru-RU" sz="1400" dirty="0"/>
          </a:p>
          <a:p>
            <a:pPr>
              <a:buNone/>
            </a:pPr>
            <a:endParaRPr lang="ru-RU" sz="1400" dirty="0" smtClean="0"/>
          </a:p>
          <a:p>
            <a:pPr>
              <a:buNone/>
            </a:pPr>
            <a:endParaRPr lang="ru-RU" sz="1400" dirty="0"/>
          </a:p>
          <a:p>
            <a:pPr>
              <a:buNone/>
            </a:pPr>
            <a:endParaRPr lang="ru-RU" sz="1400" dirty="0" smtClean="0"/>
          </a:p>
          <a:p>
            <a:pPr>
              <a:buNone/>
            </a:pPr>
            <a:endParaRPr lang="ru-RU" sz="1400" dirty="0"/>
          </a:p>
          <a:p>
            <a:pPr algn="just">
              <a:buNone/>
            </a:pPr>
            <a:r>
              <a:rPr lang="ru-RU" sz="1400" dirty="0" smtClean="0"/>
              <a:t>         В </a:t>
            </a:r>
            <a:r>
              <a:rPr lang="ru-RU" sz="1400" dirty="0"/>
              <a:t>процессе игры помогаем сориентироваться запутавшимся детям.  В конце подводим итог - громко пересчитываем всех.</a:t>
            </a:r>
          </a:p>
          <a:p>
            <a:pPr algn="just">
              <a:buNone/>
            </a:pPr>
            <a:r>
              <a:rPr lang="ru-RU" sz="1400" dirty="0" smtClean="0"/>
              <a:t>         Детям </a:t>
            </a:r>
            <a:r>
              <a:rPr lang="ru-RU" sz="1400" dirty="0"/>
              <a:t>понравится эта игра, в ней можно побегать и посоревноваться кто первый встанет на свое место</a:t>
            </a:r>
          </a:p>
          <a:p>
            <a:pPr>
              <a:buNone/>
            </a:pPr>
            <a:endParaRPr lang="ru-RU" sz="1400" dirty="0"/>
          </a:p>
          <a:p>
            <a:endParaRPr lang="ru-RU" sz="1400" dirty="0"/>
          </a:p>
        </p:txBody>
      </p:sp>
      <p:pic>
        <p:nvPicPr>
          <p:cNvPr id="4" name="Рисунок 3" descr="DSCF6839.JPG"/>
          <p:cNvPicPr>
            <a:picLocks noChangeAspect="1"/>
          </p:cNvPicPr>
          <p:nvPr/>
        </p:nvPicPr>
        <p:blipFill>
          <a:blip r:embed="rId2" cstate="print"/>
          <a:srcRect r="19117"/>
          <a:stretch>
            <a:fillRect/>
          </a:stretch>
        </p:blipFill>
        <p:spPr>
          <a:xfrm>
            <a:off x="1052736" y="3707904"/>
            <a:ext cx="4968552" cy="295232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893448"/>
          </a:xfrm>
        </p:spPr>
        <p:txBody>
          <a:bodyPr>
            <a:normAutofit fontScale="90000"/>
          </a:bodyPr>
          <a:lstStyle/>
          <a:p>
            <a:r>
              <a:rPr lang="ru-RU" sz="1600" b="1" dirty="0">
                <a:latin typeface="Monotype Corsiva" pitchFamily="66" charset="0"/>
              </a:rPr>
              <a:t/>
            </a:r>
            <a:br>
              <a:rPr lang="ru-RU" sz="1600" b="1" dirty="0">
                <a:latin typeface="Monotype Corsiva" pitchFamily="66" charset="0"/>
              </a:rPr>
            </a:br>
            <a:r>
              <a:rPr lang="ru-RU" sz="1600" b="1" dirty="0" smtClean="0">
                <a:latin typeface="Monotype Corsiva" pitchFamily="66" charset="0"/>
              </a:rPr>
              <a:t/>
            </a:r>
            <a:br>
              <a:rPr lang="ru-RU" sz="1600" b="1" dirty="0" smtClean="0">
                <a:latin typeface="Monotype Corsiva" pitchFamily="66" charset="0"/>
              </a:rPr>
            </a:br>
            <a:r>
              <a:rPr lang="ru-RU" sz="1600" b="1" dirty="0" smtClean="0">
                <a:solidFill>
                  <a:srgbClr val="002060"/>
                </a:solidFill>
                <a:latin typeface="Monotype Corsiva" pitchFamily="66" charset="0"/>
              </a:rPr>
              <a:t>ИГРА </a:t>
            </a:r>
            <a:r>
              <a:rPr lang="ru-RU" sz="1600" b="1" dirty="0">
                <a:solidFill>
                  <a:srgbClr val="002060"/>
                </a:solidFill>
                <a:latin typeface="Monotype Corsiva" pitchFamily="66" charset="0"/>
              </a:rPr>
              <a:t>«КТО </a:t>
            </a:r>
            <a:r>
              <a:rPr lang="ru-RU" sz="1600" b="1" dirty="0" smtClean="0">
                <a:solidFill>
                  <a:srgbClr val="002060"/>
                </a:solidFill>
                <a:latin typeface="Monotype Corsiva" pitchFamily="66" charset="0"/>
              </a:rPr>
              <a:t> ПЕРВЫЙ»</a:t>
            </a:r>
            <a:br>
              <a:rPr lang="ru-RU" sz="1600" b="1" dirty="0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sz="1400" dirty="0"/>
              <a:t/>
            </a:r>
            <a:br>
              <a:rPr lang="ru-RU" sz="1400" dirty="0"/>
            </a:br>
            <a:endParaRPr lang="ru-RU" sz="1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2900" y="1331640"/>
            <a:ext cx="6172200" cy="7056784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ru-RU" sz="1400" dirty="0" smtClean="0"/>
              <a:t>           </a:t>
            </a:r>
            <a:r>
              <a:rPr lang="tt-RU" sz="1500" dirty="0" smtClean="0"/>
              <a:t>К</a:t>
            </a:r>
            <a:r>
              <a:rPr lang="ru-RU" sz="1500" dirty="0" err="1" smtClean="0"/>
              <a:t>ак</a:t>
            </a:r>
            <a:r>
              <a:rPr lang="ru-RU" sz="1500" dirty="0" smtClean="0"/>
              <a:t> известно, лучше всего учить иностранный язык при помощи ассоциаций, представляя себе  предмет, а не просто запоминая перевод слова с русского на английский.</a:t>
            </a:r>
            <a:br>
              <a:rPr lang="ru-RU" sz="1500" dirty="0" smtClean="0"/>
            </a:br>
            <a:r>
              <a:rPr lang="ru-RU" sz="1500" dirty="0" smtClean="0"/>
              <a:t>Например, учим слово собака - </a:t>
            </a:r>
            <a:r>
              <a:rPr lang="ru-RU" sz="1500" dirty="0" err="1" smtClean="0"/>
              <a:t>a</a:t>
            </a:r>
            <a:r>
              <a:rPr lang="ru-RU" sz="1500" dirty="0" smtClean="0"/>
              <a:t> </a:t>
            </a:r>
            <a:r>
              <a:rPr lang="ru-RU" sz="1500" dirty="0" err="1" smtClean="0"/>
              <a:t>dog</a:t>
            </a:r>
            <a:r>
              <a:rPr lang="ru-RU" sz="1500" dirty="0" smtClean="0"/>
              <a:t>.  Лучше запомнится, если представить себе собачку, такую </a:t>
            </a:r>
            <a:r>
              <a:rPr lang="ru-RU" sz="1500" dirty="0" err="1" smtClean="0"/>
              <a:t>лохматенькую</a:t>
            </a:r>
            <a:r>
              <a:rPr lang="ru-RU" sz="1500" dirty="0" smtClean="0"/>
              <a:t> и веселую, чем просто твердить себе под нос: собака - </a:t>
            </a:r>
            <a:r>
              <a:rPr lang="ru-RU" sz="1500" dirty="0" err="1" smtClean="0"/>
              <a:t>a</a:t>
            </a:r>
            <a:r>
              <a:rPr lang="ru-RU" sz="1500" dirty="0" smtClean="0"/>
              <a:t> </a:t>
            </a:r>
            <a:r>
              <a:rPr lang="ru-RU" sz="1500" dirty="0" err="1" smtClean="0"/>
              <a:t>dog</a:t>
            </a:r>
            <a:r>
              <a:rPr lang="ru-RU" sz="1500" dirty="0" smtClean="0"/>
              <a:t>, </a:t>
            </a:r>
            <a:r>
              <a:rPr lang="ru-RU" sz="1500" dirty="0" err="1" smtClean="0"/>
              <a:t>собака</a:t>
            </a:r>
            <a:r>
              <a:rPr lang="ru-RU" sz="1500" dirty="0" smtClean="0"/>
              <a:t> - </a:t>
            </a:r>
            <a:r>
              <a:rPr lang="ru-RU" sz="1500" dirty="0" err="1" smtClean="0"/>
              <a:t>a</a:t>
            </a:r>
            <a:r>
              <a:rPr lang="ru-RU" sz="1500" dirty="0" smtClean="0"/>
              <a:t> </a:t>
            </a:r>
            <a:r>
              <a:rPr lang="ru-RU" sz="1500" dirty="0" err="1" smtClean="0"/>
              <a:t>dog</a:t>
            </a:r>
            <a:r>
              <a:rPr lang="ru-RU" sz="1500" dirty="0" smtClean="0"/>
              <a:t>. И когда вам понадобится по-английски назвать этого лохматого веселого зверя, который прыгает и лает от радости,  слово само всплывет в памяти, а если учили зубрежкой с одного языка на другой, понадобится некоторое время, чтобы вспомнить, да еще и переключиться с одного языка на другой. </a:t>
            </a:r>
          </a:p>
          <a:p>
            <a:pPr algn="just">
              <a:buNone/>
            </a:pPr>
            <a:r>
              <a:rPr lang="ru-RU" sz="1500" dirty="0"/>
              <a:t> </a:t>
            </a:r>
            <a:r>
              <a:rPr lang="ru-RU" sz="1500" dirty="0" smtClean="0"/>
              <a:t>        Вспомним</a:t>
            </a:r>
            <a:r>
              <a:rPr lang="ru-RU" sz="1500" dirty="0"/>
              <a:t>, что при изучении иностранного языка нужно научиться думать на нем, способ  запоминания с  ассоциациями как раз и поможет в этом. Кроме того, ребенку легче запомнить новое слово, если он увидит его изображение, в нашем случае, карточку с собакой.</a:t>
            </a:r>
          </a:p>
          <a:p>
            <a:pPr algn="just">
              <a:buNone/>
            </a:pPr>
            <a:r>
              <a:rPr lang="ru-RU" sz="1500" dirty="0" smtClean="0"/>
              <a:t>         С </a:t>
            </a:r>
            <a:r>
              <a:rPr lang="ru-RU" sz="1500" dirty="0"/>
              <a:t>картинками очень хорошо не только запоминать новые слова, но и проверку домашнего задания превращать в веселую игру</a:t>
            </a:r>
            <a:r>
              <a:rPr lang="ru-RU" sz="1500" dirty="0" smtClean="0"/>
              <a:t>.</a:t>
            </a:r>
          </a:p>
          <a:p>
            <a:pPr algn="just">
              <a:buNone/>
            </a:pPr>
            <a:endParaRPr lang="ru-RU" sz="15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pPr>
              <a:buNone/>
            </a:pPr>
            <a:r>
              <a:rPr lang="ru-RU" sz="1400" b="1" i="1" dirty="0" smtClean="0"/>
              <a:t>        </a:t>
            </a:r>
          </a:p>
          <a:p>
            <a:pPr>
              <a:buNone/>
            </a:pPr>
            <a:endParaRPr lang="ru-RU" sz="1400" b="1" i="1" dirty="0" smtClean="0"/>
          </a:p>
          <a:p>
            <a:pPr>
              <a:buNone/>
            </a:pPr>
            <a:r>
              <a:rPr lang="ru-RU" sz="1400" b="1" i="1" dirty="0" smtClean="0"/>
              <a:t>         </a:t>
            </a:r>
          </a:p>
          <a:p>
            <a:pPr>
              <a:buNone/>
            </a:pPr>
            <a:endParaRPr lang="ru-RU" sz="1400" b="1" i="1" dirty="0" smtClean="0"/>
          </a:p>
          <a:p>
            <a:pPr>
              <a:buNone/>
            </a:pPr>
            <a:endParaRPr lang="ru-RU" sz="1400" b="1" i="1" dirty="0" smtClean="0"/>
          </a:p>
          <a:p>
            <a:pPr>
              <a:buNone/>
            </a:pPr>
            <a:endParaRPr lang="ru-RU" sz="1400" b="1" i="1" dirty="0" smtClean="0"/>
          </a:p>
          <a:p>
            <a:pPr>
              <a:buNone/>
            </a:pPr>
            <a:endParaRPr lang="ru-RU" sz="1400" b="1" i="1" dirty="0" smtClean="0"/>
          </a:p>
          <a:p>
            <a:pPr>
              <a:buNone/>
            </a:pPr>
            <a:endParaRPr lang="ru-RU" sz="1400" b="1" i="1" dirty="0" smtClean="0"/>
          </a:p>
          <a:p>
            <a:pPr>
              <a:buNone/>
            </a:pPr>
            <a:endParaRPr lang="ru-RU" sz="1400" b="1" i="1" dirty="0" smtClean="0"/>
          </a:p>
          <a:p>
            <a:pPr>
              <a:buNone/>
            </a:pPr>
            <a:r>
              <a:rPr lang="ru-RU" sz="1800" b="1" i="1" dirty="0" smtClean="0"/>
              <a:t>           Описание игры:</a:t>
            </a:r>
            <a:endParaRPr lang="ru-RU" sz="1800" dirty="0"/>
          </a:p>
          <a:p>
            <a:pPr algn="just">
              <a:buNone/>
            </a:pPr>
            <a:r>
              <a:rPr lang="ru-RU" sz="1800" dirty="0" smtClean="0"/>
              <a:t>        Ведущий </a:t>
            </a:r>
            <a:r>
              <a:rPr lang="ru-RU" sz="1800" dirty="0"/>
              <a:t>(например</a:t>
            </a:r>
            <a:r>
              <a:rPr lang="ru-RU" sz="1800" dirty="0" smtClean="0"/>
              <a:t>, педагог</a:t>
            </a:r>
            <a:r>
              <a:rPr lang="ru-RU" sz="1800" dirty="0"/>
              <a:t>) стоит впереди, дети становятся в одну линию (если играем в классе, то между рядами парт). Учитель показывает карточку с изображением слова, кто первый отвечает, делает шаг вперед. Победитель - тот, кто быстрее доберется до ведущего.</a:t>
            </a:r>
          </a:p>
          <a:p>
            <a:pPr algn="just">
              <a:buNone/>
            </a:pPr>
            <a:r>
              <a:rPr lang="ru-RU" sz="1800" dirty="0" smtClean="0"/>
              <a:t>         Если </a:t>
            </a:r>
            <a:r>
              <a:rPr lang="ru-RU" sz="1800" dirty="0"/>
              <a:t>играет родитель с одним ребенком, можно устроить соревнование с ним. Малыш и родитель выбирают цель до которой надо дойти и становятся на старт вместе, показывая друг другу по пути картинки.</a:t>
            </a:r>
          </a:p>
          <a:p>
            <a:endParaRPr lang="ru-RU" sz="1800" dirty="0"/>
          </a:p>
        </p:txBody>
      </p:sp>
      <p:pic>
        <p:nvPicPr>
          <p:cNvPr id="4" name="Рисунок 3" descr="DSCF6824.JPG"/>
          <p:cNvPicPr>
            <a:picLocks noChangeAspect="1"/>
          </p:cNvPicPr>
          <p:nvPr/>
        </p:nvPicPr>
        <p:blipFill>
          <a:blip r:embed="rId2" cstate="print"/>
          <a:srcRect l="4572" r="19232"/>
          <a:stretch>
            <a:fillRect/>
          </a:stretch>
        </p:blipFill>
        <p:spPr>
          <a:xfrm>
            <a:off x="1340768" y="3779912"/>
            <a:ext cx="4320480" cy="273630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42900" y="251520"/>
            <a:ext cx="6172200" cy="648072"/>
          </a:xfrm>
        </p:spPr>
        <p:txBody>
          <a:bodyPr>
            <a:normAutofit fontScale="90000"/>
          </a:bodyPr>
          <a:lstStyle/>
          <a:p>
            <a:r>
              <a:rPr lang="ru-RU" sz="1600" b="1" dirty="0" smtClean="0">
                <a:latin typeface="Monotype Corsiva" pitchFamily="66" charset="0"/>
              </a:rPr>
              <a:t/>
            </a:r>
            <a:br>
              <a:rPr lang="ru-RU" sz="1600" b="1" dirty="0" smtClean="0">
                <a:latin typeface="Monotype Corsiva" pitchFamily="66" charset="0"/>
              </a:rPr>
            </a:br>
            <a:r>
              <a:rPr lang="ru-RU" sz="1600" b="1" dirty="0" smtClean="0">
                <a:latin typeface="Monotype Corsiva" pitchFamily="66" charset="0"/>
              </a:rPr>
              <a:t/>
            </a:r>
            <a:br>
              <a:rPr lang="ru-RU" sz="1600" b="1" dirty="0" smtClean="0">
                <a:latin typeface="Monotype Corsiva" pitchFamily="66" charset="0"/>
              </a:rPr>
            </a:br>
            <a:r>
              <a:rPr lang="ru-RU" sz="1600" b="1" dirty="0" smtClean="0">
                <a:latin typeface="Monotype Corsiva" pitchFamily="66" charset="0"/>
              </a:rPr>
              <a:t/>
            </a:r>
            <a:br>
              <a:rPr lang="ru-RU" sz="1600" b="1" dirty="0" smtClean="0">
                <a:latin typeface="Monotype Corsiva" pitchFamily="66" charset="0"/>
              </a:rPr>
            </a:br>
            <a:r>
              <a:rPr lang="ru-RU" sz="1600" b="1" dirty="0" smtClean="0">
                <a:latin typeface="Monotype Corsiva" pitchFamily="66" charset="0"/>
              </a:rPr>
              <a:t/>
            </a:r>
            <a:br>
              <a:rPr lang="ru-RU" sz="1600" b="1" dirty="0" smtClean="0">
                <a:latin typeface="Monotype Corsiva" pitchFamily="66" charset="0"/>
              </a:rPr>
            </a:br>
            <a:r>
              <a:rPr lang="ru-RU" sz="1600" b="1" dirty="0" smtClean="0">
                <a:latin typeface="Monotype Corsiva" pitchFamily="66" charset="0"/>
              </a:rPr>
              <a:t>ИГРА </a:t>
            </a:r>
            <a:r>
              <a:rPr lang="en-US" sz="1600" b="1" dirty="0">
                <a:latin typeface="Monotype Corsiva" pitchFamily="66" charset="0"/>
              </a:rPr>
              <a:t>«</a:t>
            </a:r>
            <a:r>
              <a:rPr lang="ru-RU" sz="1600" b="1" dirty="0">
                <a:latin typeface="Monotype Corsiva" pitchFamily="66" charset="0"/>
              </a:rPr>
              <a:t>ЧТО ЭТО</a:t>
            </a:r>
            <a:r>
              <a:rPr lang="en-US" sz="1600" b="1" dirty="0">
                <a:latin typeface="Monotype Corsiva" pitchFamily="66" charset="0"/>
              </a:rPr>
              <a:t>»? («WHAT IS IT»?)</a:t>
            </a:r>
            <a:r>
              <a:rPr lang="ru-RU" sz="1600" dirty="0">
                <a:latin typeface="Monotype Corsiva" pitchFamily="66" charset="0"/>
              </a:rPr>
              <a:t/>
            </a:r>
            <a:br>
              <a:rPr lang="ru-RU" sz="1600" dirty="0">
                <a:latin typeface="Monotype Corsiva" pitchFamily="66" charset="0"/>
              </a:rPr>
            </a:br>
            <a:r>
              <a:rPr lang="ru-RU" sz="1400" dirty="0"/>
              <a:t/>
            </a:r>
            <a:br>
              <a:rPr lang="ru-RU" sz="1400" dirty="0"/>
            </a:br>
            <a:endParaRPr lang="ru-RU" sz="14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42900" y="539553"/>
            <a:ext cx="6172200" cy="762866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dirty="0" smtClean="0"/>
              <a:t>      </a:t>
            </a:r>
          </a:p>
          <a:p>
            <a:pPr>
              <a:buNone/>
            </a:pPr>
            <a:r>
              <a:rPr lang="ru-RU" sz="1400" dirty="0" smtClean="0"/>
              <a:t> </a:t>
            </a:r>
          </a:p>
          <a:p>
            <a:pPr>
              <a:buNone/>
            </a:pPr>
            <a:r>
              <a:rPr lang="ru-RU" sz="1400" dirty="0" smtClean="0"/>
              <a:t>          На столике расставляем разные предметы, завязываем ребенку глаза, он берет вещь в руки.  Игрок с завязанными глазами пытается определить, что у него в руках, он  может задавать вопросы, если сразу трудно угадать.</a:t>
            </a:r>
            <a:br>
              <a:rPr lang="ru-RU" sz="1400" dirty="0" smtClean="0"/>
            </a:br>
            <a:r>
              <a:rPr lang="ru-RU" sz="1400" dirty="0" smtClean="0"/>
              <a:t>Например: ведущий  и другие дети спрашивают: </a:t>
            </a:r>
            <a:br>
              <a:rPr lang="ru-RU" sz="1400" dirty="0" smtClean="0"/>
            </a:br>
            <a:r>
              <a:rPr lang="en-US" sz="1400" dirty="0" smtClean="0"/>
              <a:t>-  What is this? </a:t>
            </a:r>
            <a:r>
              <a:rPr lang="ru-RU" sz="1400" dirty="0" smtClean="0"/>
              <a:t>Что это</a:t>
            </a:r>
            <a:r>
              <a:rPr lang="en-US" sz="1400" dirty="0" smtClean="0"/>
              <a:t>?Is it an apple?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en-US" sz="1400" dirty="0" smtClean="0"/>
              <a:t>No? It is not an apple/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en-US" sz="1400" dirty="0" smtClean="0"/>
              <a:t>What </a:t>
            </a:r>
            <a:r>
              <a:rPr lang="en-US" sz="1400" dirty="0" err="1" smtClean="0"/>
              <a:t>colour</a:t>
            </a:r>
            <a:r>
              <a:rPr lang="en-US" sz="1400" dirty="0" smtClean="0"/>
              <a:t> is this? </a:t>
            </a:r>
            <a:r>
              <a:rPr lang="ru-RU" sz="1400" dirty="0" smtClean="0"/>
              <a:t>Какого это цвета</a:t>
            </a:r>
            <a:r>
              <a:rPr lang="en-US" sz="1400" dirty="0" smtClean="0"/>
              <a:t> ?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en-US" sz="1400" dirty="0" smtClean="0"/>
              <a:t>Is it </a:t>
            </a:r>
            <a:r>
              <a:rPr lang="en-US" sz="1400" dirty="0" err="1" smtClean="0"/>
              <a:t>red,yellow</a:t>
            </a:r>
            <a:r>
              <a:rPr lang="en-US" sz="1400" dirty="0" smtClean="0"/>
              <a:t> </a:t>
            </a:r>
            <a:r>
              <a:rPr lang="ru-RU" sz="1400" dirty="0" smtClean="0"/>
              <a:t>и т</a:t>
            </a:r>
            <a:r>
              <a:rPr lang="en-US" sz="1400" dirty="0" smtClean="0"/>
              <a:t>.</a:t>
            </a:r>
            <a:r>
              <a:rPr lang="ru-RU" sz="1400" dirty="0" err="1" smtClean="0"/>
              <a:t>д</a:t>
            </a:r>
            <a:r>
              <a:rPr lang="en-US" sz="1400" dirty="0" smtClean="0"/>
              <a:t>. 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Победитель тот, кто больше предметов правильно назвал.</a:t>
            </a:r>
          </a:p>
          <a:p>
            <a:pPr>
              <a:buNone/>
            </a:pPr>
            <a:endParaRPr lang="tt-RU" sz="1400" dirty="0" smtClean="0"/>
          </a:p>
          <a:p>
            <a:pPr>
              <a:buNone/>
            </a:pPr>
            <a:endParaRPr lang="ru-RU" sz="1400" dirty="0"/>
          </a:p>
        </p:txBody>
      </p:sp>
      <p:pic>
        <p:nvPicPr>
          <p:cNvPr id="6" name="Рисунок 5" descr="DSCF679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4704" y="3347864"/>
            <a:ext cx="5407948" cy="331236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821440"/>
          </a:xfrm>
        </p:spPr>
        <p:txBody>
          <a:bodyPr>
            <a:normAutofit fontScale="90000"/>
          </a:bodyPr>
          <a:lstStyle/>
          <a:p>
            <a:r>
              <a:rPr lang="ru-RU" sz="1400" b="1" dirty="0" smtClean="0">
                <a:latin typeface="Monotype Corsiva" pitchFamily="66" charset="0"/>
              </a:rPr>
              <a:t/>
            </a:r>
            <a:br>
              <a:rPr lang="ru-RU" sz="1400" b="1" dirty="0" smtClean="0">
                <a:latin typeface="Monotype Corsiva" pitchFamily="66" charset="0"/>
              </a:rPr>
            </a:br>
            <a:r>
              <a:rPr lang="ru-RU" sz="1400" b="1" dirty="0" smtClean="0">
                <a:latin typeface="Monotype Corsiva" pitchFamily="66" charset="0"/>
              </a:rPr>
              <a:t/>
            </a:r>
            <a:br>
              <a:rPr lang="ru-RU" sz="1400" b="1" dirty="0" smtClean="0">
                <a:latin typeface="Monotype Corsiva" pitchFamily="66" charset="0"/>
              </a:rPr>
            </a:br>
            <a:r>
              <a:rPr lang="ru-RU" sz="1400" b="1" dirty="0" smtClean="0">
                <a:latin typeface="Monotype Corsiva" pitchFamily="66" charset="0"/>
              </a:rPr>
              <a:t/>
            </a:r>
            <a:br>
              <a:rPr lang="ru-RU" sz="1400" b="1" dirty="0" smtClean="0">
                <a:latin typeface="Monotype Corsiva" pitchFamily="66" charset="0"/>
              </a:rPr>
            </a:br>
            <a:r>
              <a:rPr lang="ru-RU" sz="1400" b="1" dirty="0" smtClean="0">
                <a:latin typeface="Monotype Corsiva" pitchFamily="66" charset="0"/>
              </a:rPr>
              <a:t>ИГРА </a:t>
            </a:r>
            <a:r>
              <a:rPr lang="ru-RU" sz="1400" b="1" dirty="0">
                <a:latin typeface="Monotype Corsiva" pitchFamily="66" charset="0"/>
              </a:rPr>
              <a:t>«СЪЕДОБНОЕ – НЕСЪЕДОБНОЕ»</a:t>
            </a:r>
            <a:r>
              <a:rPr lang="ru-RU" sz="1400" dirty="0">
                <a:latin typeface="Monotype Corsiva" pitchFamily="66" charset="0"/>
              </a:rPr>
              <a:t/>
            </a:r>
            <a:br>
              <a:rPr lang="ru-RU" sz="1400" dirty="0">
                <a:latin typeface="Monotype Corsiva" pitchFamily="66" charset="0"/>
              </a:rPr>
            </a:br>
            <a:endParaRPr lang="ru-RU" sz="1400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2900" y="755576"/>
            <a:ext cx="6172200" cy="741264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1400" dirty="0" smtClean="0"/>
              <a:t>         </a:t>
            </a:r>
          </a:p>
          <a:p>
            <a:pPr algn="just">
              <a:buNone/>
            </a:pPr>
            <a:r>
              <a:rPr lang="ru-RU" sz="1400" dirty="0" smtClean="0"/>
              <a:t>          Дети </a:t>
            </a:r>
            <a:r>
              <a:rPr lang="ru-RU" sz="1400" dirty="0"/>
              <a:t>любят  игру </a:t>
            </a:r>
            <a:r>
              <a:rPr lang="ru-RU" sz="1400" dirty="0" smtClean="0"/>
              <a:t>съедобное - несъедобное</a:t>
            </a:r>
            <a:r>
              <a:rPr lang="ru-RU" sz="1400" dirty="0"/>
              <a:t>. Она заключается в том, что ведущий называет предмет, кидает ребенку мяч и ребенок должен быстро сообразить можно этот предмет есть или нет. Если есть можно, он ловит мяч, если нельзя, откидывает ведущему.</a:t>
            </a:r>
          </a:p>
          <a:p>
            <a:pPr algn="just">
              <a:buNone/>
            </a:pPr>
            <a:r>
              <a:rPr lang="ru-RU" sz="1400" dirty="0" smtClean="0"/>
              <a:t>         Можно </a:t>
            </a:r>
            <a:r>
              <a:rPr lang="ru-RU" sz="1400" dirty="0"/>
              <a:t>усложнить игру тем, что дети будут играть друг с другом и кидать мяч друг другу по кругу, называя при этом слова. Лучше начинать с простых слов, таких как: </a:t>
            </a:r>
            <a:r>
              <a:rPr lang="ru-RU" sz="1400" dirty="0" err="1"/>
              <a:t>apple</a:t>
            </a:r>
            <a:r>
              <a:rPr lang="ru-RU" sz="1400" dirty="0"/>
              <a:t> </a:t>
            </a:r>
            <a:r>
              <a:rPr lang="ru-RU" sz="1400" dirty="0" err="1"/>
              <a:t>['æp(ə</a:t>
            </a:r>
            <a:r>
              <a:rPr lang="ru-RU" sz="1400" dirty="0"/>
              <a:t>)</a:t>
            </a:r>
            <a:r>
              <a:rPr lang="ru-RU" sz="1400" dirty="0" err="1"/>
              <a:t>l</a:t>
            </a:r>
            <a:r>
              <a:rPr lang="ru-RU" sz="1400" dirty="0"/>
              <a:t>] яблоко, </a:t>
            </a:r>
            <a:r>
              <a:rPr lang="ru-RU" sz="1400" dirty="0" err="1"/>
              <a:t>ball</a:t>
            </a:r>
            <a:r>
              <a:rPr lang="ru-RU" sz="1400" dirty="0"/>
              <a:t> </a:t>
            </a:r>
            <a:r>
              <a:rPr lang="ru-RU" sz="1400" dirty="0" err="1"/>
              <a:t>[bɔ:l</a:t>
            </a:r>
            <a:r>
              <a:rPr lang="ru-RU" sz="1400" dirty="0"/>
              <a:t>] мяч</a:t>
            </a:r>
            <a:r>
              <a:rPr lang="ru-RU" sz="1400" dirty="0" smtClean="0"/>
              <a:t>.</a:t>
            </a:r>
          </a:p>
          <a:p>
            <a:pPr algn="just">
              <a:buNone/>
            </a:pPr>
            <a:endParaRPr lang="tt-RU" sz="1400" dirty="0" smtClean="0"/>
          </a:p>
          <a:p>
            <a:pPr algn="just">
              <a:buNone/>
            </a:pPr>
            <a:endParaRPr lang="ru-RU" sz="1400" dirty="0" smtClean="0"/>
          </a:p>
          <a:p>
            <a:pPr algn="just">
              <a:buNone/>
            </a:pPr>
            <a:endParaRPr lang="tt-RU" sz="1400" dirty="0" smtClean="0"/>
          </a:p>
          <a:p>
            <a:pPr algn="just">
              <a:buNone/>
            </a:pPr>
            <a:endParaRPr lang="ru-RU" sz="1400" dirty="0"/>
          </a:p>
          <a:p>
            <a:endParaRPr lang="ru-RU" sz="1400" dirty="0"/>
          </a:p>
        </p:txBody>
      </p:sp>
      <p:pic>
        <p:nvPicPr>
          <p:cNvPr id="6" name="Рисунок 5" descr="DSCF678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2696" y="2771800"/>
            <a:ext cx="5235525" cy="38164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893448"/>
          </a:xfrm>
        </p:spPr>
        <p:txBody>
          <a:bodyPr>
            <a:normAutofit fontScale="90000"/>
          </a:bodyPr>
          <a:lstStyle/>
          <a:p>
            <a:r>
              <a:rPr lang="ru-RU" sz="1400" b="1" dirty="0" smtClean="0">
                <a:latin typeface="Monotype Corsiva" pitchFamily="66" charset="0"/>
              </a:rPr>
              <a:t/>
            </a:r>
            <a:br>
              <a:rPr lang="ru-RU" sz="1400" b="1" dirty="0" smtClean="0">
                <a:latin typeface="Monotype Corsiva" pitchFamily="66" charset="0"/>
              </a:rPr>
            </a:br>
            <a:r>
              <a:rPr lang="ru-RU" sz="1400" b="1" dirty="0" smtClean="0">
                <a:latin typeface="Monotype Corsiva" pitchFamily="66" charset="0"/>
              </a:rPr>
              <a:t/>
            </a:r>
            <a:br>
              <a:rPr lang="ru-RU" sz="1400" b="1" dirty="0" smtClean="0">
                <a:latin typeface="Monotype Corsiva" pitchFamily="66" charset="0"/>
              </a:rPr>
            </a:br>
            <a:r>
              <a:rPr lang="ru-RU" sz="1600" b="1" dirty="0" smtClean="0">
                <a:solidFill>
                  <a:srgbClr val="002060"/>
                </a:solidFill>
                <a:latin typeface="Monotype Corsiva" pitchFamily="66" charset="0"/>
              </a:rPr>
              <a:t>ИГРА </a:t>
            </a:r>
            <a:r>
              <a:rPr lang="ru-RU" sz="1600" b="1" dirty="0">
                <a:solidFill>
                  <a:srgbClr val="002060"/>
                </a:solidFill>
                <a:latin typeface="Monotype Corsiva" pitchFamily="66" charset="0"/>
              </a:rPr>
              <a:t>«ОБЕЗЬЯНА ВИДИТ – ОБЕЗЬЯНА ДЕЛАЕТ» </a:t>
            </a:r>
            <a:r>
              <a:rPr lang="ru-RU" sz="1600" b="1" dirty="0" smtClean="0">
                <a:solidFill>
                  <a:srgbClr val="002060"/>
                </a:solidFill>
                <a:latin typeface="Monotype Corsiva" pitchFamily="66" charset="0"/>
              </a:rPr>
              <a:t/>
            </a:r>
            <a:br>
              <a:rPr lang="ru-RU" sz="1600" b="1" dirty="0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sz="1600" b="1" dirty="0" smtClean="0">
                <a:solidFill>
                  <a:srgbClr val="002060"/>
                </a:solidFill>
                <a:latin typeface="Monotype Corsiva" pitchFamily="66" charset="0"/>
              </a:rPr>
              <a:t>(</a:t>
            </a:r>
            <a:r>
              <a:rPr lang="en-US" sz="1600" b="1" dirty="0">
                <a:solidFill>
                  <a:srgbClr val="002060"/>
                </a:solidFill>
                <a:latin typeface="Monotype Corsiva" pitchFamily="66" charset="0"/>
              </a:rPr>
              <a:t>MONKEY SEE</a:t>
            </a:r>
            <a:r>
              <a:rPr lang="ru-RU" sz="1600" b="1" dirty="0">
                <a:solidFill>
                  <a:srgbClr val="002060"/>
                </a:solidFill>
                <a:latin typeface="Monotype Corsiva" pitchFamily="66" charset="0"/>
              </a:rPr>
              <a:t> – </a:t>
            </a:r>
            <a:r>
              <a:rPr lang="en-US" sz="1600" b="1" dirty="0">
                <a:solidFill>
                  <a:srgbClr val="002060"/>
                </a:solidFill>
                <a:latin typeface="Monotype Corsiva" pitchFamily="66" charset="0"/>
              </a:rPr>
              <a:t>MONKEY </a:t>
            </a:r>
            <a:r>
              <a:rPr lang="ru-RU" sz="1600" b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en-US" sz="1600" b="1" dirty="0" smtClean="0">
                <a:solidFill>
                  <a:srgbClr val="002060"/>
                </a:solidFill>
                <a:latin typeface="Monotype Corsiva" pitchFamily="66" charset="0"/>
              </a:rPr>
              <a:t>DO</a:t>
            </a:r>
            <a:r>
              <a:rPr lang="ru-RU" sz="1600" b="1" dirty="0">
                <a:solidFill>
                  <a:srgbClr val="002060"/>
                </a:solidFill>
                <a:latin typeface="Monotype Corsiva" pitchFamily="66" charset="0"/>
              </a:rPr>
              <a:t>»)</a:t>
            </a:r>
            <a:r>
              <a:rPr lang="ru-RU" sz="1400" dirty="0">
                <a:latin typeface="Monotype Corsiva" pitchFamily="66" charset="0"/>
              </a:rPr>
              <a:t/>
            </a:r>
            <a:br>
              <a:rPr lang="ru-RU" sz="1400" dirty="0">
                <a:latin typeface="Monotype Corsiva" pitchFamily="66" charset="0"/>
              </a:rPr>
            </a:br>
            <a:endParaRPr lang="ru-RU" sz="1400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2900" y="1187625"/>
            <a:ext cx="6172200" cy="568863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1600" dirty="0" smtClean="0"/>
              <a:t>        Можно </a:t>
            </a:r>
            <a:r>
              <a:rPr lang="ru-RU" sz="1600" dirty="0"/>
              <a:t>начать с простого, например, ведущий говорит </a:t>
            </a:r>
            <a:r>
              <a:rPr lang="ru-RU" sz="1600" b="1" dirty="0" err="1"/>
              <a:t>jump</a:t>
            </a:r>
            <a:r>
              <a:rPr lang="ru-RU" sz="1600" dirty="0"/>
              <a:t> [</a:t>
            </a:r>
            <a:r>
              <a:rPr lang="ru-RU" sz="1600" dirty="0" err="1"/>
              <a:t>ʤʌmp</a:t>
            </a:r>
            <a:r>
              <a:rPr lang="ru-RU" sz="1600" dirty="0"/>
              <a:t>] и прыгает, затем </a:t>
            </a:r>
            <a:r>
              <a:rPr lang="ru-RU" sz="1600" b="1" dirty="0" err="1"/>
              <a:t>sit</a:t>
            </a:r>
            <a:r>
              <a:rPr lang="ru-RU" sz="1600" b="1" dirty="0"/>
              <a:t> </a:t>
            </a:r>
            <a:r>
              <a:rPr lang="ru-RU" sz="1600" b="1" dirty="0" err="1"/>
              <a:t>down</a:t>
            </a:r>
            <a:r>
              <a:rPr lang="ru-RU" sz="1600" dirty="0"/>
              <a:t> [</a:t>
            </a:r>
            <a:r>
              <a:rPr lang="ru-RU" sz="1600" dirty="0" err="1"/>
              <a:t>sit</a:t>
            </a:r>
            <a:r>
              <a:rPr lang="ru-RU" sz="1600" dirty="0"/>
              <a:t> </a:t>
            </a:r>
            <a:r>
              <a:rPr lang="ru-RU" sz="1600" dirty="0" err="1"/>
              <a:t>daun</a:t>
            </a:r>
            <a:r>
              <a:rPr lang="ru-RU" sz="1600" dirty="0"/>
              <a:t>] - садится, </a:t>
            </a:r>
            <a:r>
              <a:rPr lang="ru-RU" sz="1600" b="1" dirty="0" err="1"/>
              <a:t>stand</a:t>
            </a:r>
            <a:r>
              <a:rPr lang="ru-RU" sz="1600" b="1" dirty="0"/>
              <a:t> </a:t>
            </a:r>
            <a:r>
              <a:rPr lang="ru-RU" sz="1600" b="1" dirty="0" err="1"/>
              <a:t>up</a:t>
            </a:r>
            <a:r>
              <a:rPr lang="ru-RU" sz="1600" dirty="0"/>
              <a:t> </a:t>
            </a:r>
            <a:r>
              <a:rPr lang="ru-RU" sz="1600" dirty="0" err="1"/>
              <a:t>[stænd ʌp</a:t>
            </a:r>
            <a:r>
              <a:rPr lang="ru-RU" sz="1600" dirty="0"/>
              <a:t>] - встает, </a:t>
            </a:r>
            <a:r>
              <a:rPr lang="ru-RU" sz="1600" b="1" dirty="0" err="1"/>
              <a:t>clap</a:t>
            </a:r>
            <a:r>
              <a:rPr lang="ru-RU" sz="1600" dirty="0"/>
              <a:t> </a:t>
            </a:r>
            <a:r>
              <a:rPr lang="ru-RU" sz="1600" dirty="0" err="1"/>
              <a:t>[klæp</a:t>
            </a:r>
            <a:r>
              <a:rPr lang="ru-RU" sz="1600" dirty="0"/>
              <a:t>] - хлопает и т.п.</a:t>
            </a:r>
          </a:p>
          <a:p>
            <a:pPr algn="just">
              <a:buNone/>
            </a:pPr>
            <a:r>
              <a:rPr lang="ru-RU" sz="1600" dirty="0" smtClean="0"/>
              <a:t>       Здесь </a:t>
            </a:r>
            <a:r>
              <a:rPr lang="ru-RU" sz="1600" dirty="0"/>
              <a:t>уже включится ваше воображение.  Необязательно  чтобы было много детей, можно играть дома родителю со своим ребенком. Хорошо начинать с этой игры каждое занятие, добавляя потихоньку новые слова.</a:t>
            </a:r>
          </a:p>
          <a:p>
            <a:pPr algn="just">
              <a:buNone/>
            </a:pPr>
            <a:r>
              <a:rPr lang="ru-RU" sz="1600" dirty="0" smtClean="0"/>
              <a:t>       Интересно </a:t>
            </a:r>
            <a:r>
              <a:rPr lang="ru-RU" sz="1600" dirty="0"/>
              <a:t>попробовать подшутить над детьми, говоря им встаньте, когда они уже стоят.</a:t>
            </a:r>
          </a:p>
          <a:p>
            <a:pPr algn="just">
              <a:buNone/>
            </a:pPr>
            <a:r>
              <a:rPr lang="ru-RU" sz="1600" dirty="0" smtClean="0"/>
              <a:t>       </a:t>
            </a:r>
          </a:p>
          <a:p>
            <a:pPr algn="just">
              <a:buNone/>
            </a:pPr>
            <a:endParaRPr lang="ru-RU" sz="1600" dirty="0" smtClean="0"/>
          </a:p>
          <a:p>
            <a:pPr algn="just">
              <a:buNone/>
            </a:pPr>
            <a:endParaRPr lang="ru-RU" sz="1600" dirty="0" smtClean="0"/>
          </a:p>
          <a:p>
            <a:pPr algn="just">
              <a:buNone/>
            </a:pPr>
            <a:endParaRPr lang="ru-RU" sz="1600" dirty="0" smtClean="0"/>
          </a:p>
          <a:p>
            <a:pPr algn="just">
              <a:buNone/>
            </a:pPr>
            <a:endParaRPr lang="ru-RU" sz="1600" dirty="0" smtClean="0"/>
          </a:p>
          <a:p>
            <a:pPr algn="just">
              <a:buNone/>
            </a:pPr>
            <a:endParaRPr lang="ru-RU" sz="1600" dirty="0" smtClean="0"/>
          </a:p>
          <a:p>
            <a:pPr algn="just">
              <a:buNone/>
            </a:pPr>
            <a:endParaRPr lang="ru-RU" sz="1600" dirty="0" smtClean="0"/>
          </a:p>
          <a:p>
            <a:pPr algn="just">
              <a:buNone/>
            </a:pPr>
            <a:endParaRPr lang="ru-RU" sz="1600" dirty="0" smtClean="0"/>
          </a:p>
          <a:p>
            <a:pPr algn="just">
              <a:buNone/>
            </a:pPr>
            <a:endParaRPr lang="ru-RU" sz="1600" dirty="0" smtClean="0"/>
          </a:p>
          <a:p>
            <a:pPr algn="just">
              <a:buNone/>
            </a:pPr>
            <a:endParaRPr lang="ru-RU" sz="1600" dirty="0" smtClean="0"/>
          </a:p>
          <a:p>
            <a:pPr algn="just">
              <a:buNone/>
            </a:pPr>
            <a:r>
              <a:rPr lang="ru-RU" sz="1600" dirty="0" smtClean="0"/>
              <a:t>       </a:t>
            </a:r>
          </a:p>
          <a:p>
            <a:pPr algn="just">
              <a:buNone/>
            </a:pPr>
            <a:endParaRPr lang="ru-RU" sz="1600" dirty="0" smtClean="0"/>
          </a:p>
          <a:p>
            <a:pPr algn="just">
              <a:buNone/>
            </a:pPr>
            <a:endParaRPr lang="ru-RU" sz="1600" dirty="0" smtClean="0"/>
          </a:p>
          <a:p>
            <a:pPr algn="just">
              <a:buNone/>
            </a:pPr>
            <a:endParaRPr lang="ru-RU" sz="1600" dirty="0" smtClean="0"/>
          </a:p>
          <a:p>
            <a:pPr algn="just">
              <a:buNone/>
            </a:pPr>
            <a:endParaRPr lang="ru-RU" sz="1600" dirty="0" smtClean="0"/>
          </a:p>
          <a:p>
            <a:pPr algn="just">
              <a:buNone/>
            </a:pPr>
            <a:endParaRPr lang="ru-RU" sz="1600" dirty="0" smtClean="0"/>
          </a:p>
          <a:p>
            <a:pPr algn="just">
              <a:buNone/>
            </a:pPr>
            <a:endParaRPr lang="ru-RU" sz="1600" dirty="0" smtClean="0"/>
          </a:p>
          <a:p>
            <a:pPr algn="just">
              <a:buNone/>
            </a:pPr>
            <a:endParaRPr lang="ru-RU" sz="1600" dirty="0"/>
          </a:p>
          <a:p>
            <a:endParaRPr lang="ru-RU" dirty="0"/>
          </a:p>
        </p:txBody>
      </p:sp>
      <p:pic>
        <p:nvPicPr>
          <p:cNvPr id="4" name="Рисунок 3" descr="DSCF6808.JPG"/>
          <p:cNvPicPr>
            <a:picLocks noChangeAspect="1"/>
          </p:cNvPicPr>
          <p:nvPr/>
        </p:nvPicPr>
        <p:blipFill>
          <a:blip r:embed="rId2" cstate="print"/>
          <a:srcRect l="17241"/>
          <a:stretch>
            <a:fillRect/>
          </a:stretch>
        </p:blipFill>
        <p:spPr>
          <a:xfrm>
            <a:off x="764704" y="3707904"/>
            <a:ext cx="3384376" cy="21820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Рисунок 4" descr="DSCF6810.JPG"/>
          <p:cNvPicPr>
            <a:picLocks noChangeAspect="1"/>
          </p:cNvPicPr>
          <p:nvPr/>
        </p:nvPicPr>
        <p:blipFill>
          <a:blip r:embed="rId3" cstate="print"/>
          <a:srcRect l="3842" r="10363"/>
          <a:stretch>
            <a:fillRect/>
          </a:stretch>
        </p:blipFill>
        <p:spPr>
          <a:xfrm>
            <a:off x="2780928" y="5652120"/>
            <a:ext cx="3577357" cy="251926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</TotalTime>
  <Words>115</Words>
  <Application>Microsoft Office PowerPoint</Application>
  <PresentationFormat>Экран (4:3)</PresentationFormat>
  <Paragraphs>87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МБДОУ детский сад №35 “Лейсан” комбинированного вида ЕМР  </vt:lpstr>
      <vt:lpstr> Подвижные активные детские игры для изучения английского языка. Дети изучают этот мир играя. Если приложить чуточку усилий и фантазии, можно превратить изучение языка в веселое и увлекательное занятие. Дети полюбят английский и будут заниматься с удовольствием. </vt:lpstr>
      <vt:lpstr>  ИГРА «КТО  ПЕРВЫЙ»  </vt:lpstr>
      <vt:lpstr>    ИГРА «ЧТО ЭТО»? («WHAT IS IT»?)  </vt:lpstr>
      <vt:lpstr>   ИГРА «СЪЕДОБНОЕ – НЕСЪЕДОБНОЕ» </vt:lpstr>
      <vt:lpstr>  ИГРА «ОБЕЗЬЯНА ВИДИТ – ОБЕЗЬЯНА ДЕЛАЕТ»  (MONKEY SEE – MONKEY  DO»)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детский сад №35 “Ляйсан” комбинированного вида ЕМР  </dc:title>
  <dc:creator>User</dc:creator>
  <cp:lastModifiedBy>Елена</cp:lastModifiedBy>
  <cp:revision>4</cp:revision>
  <dcterms:created xsi:type="dcterms:W3CDTF">2016-03-23T21:48:58Z</dcterms:created>
  <dcterms:modified xsi:type="dcterms:W3CDTF">2016-03-25T03:59:44Z</dcterms:modified>
</cp:coreProperties>
</file>